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9" r:id="rId4"/>
    <p:sldId id="262" r:id="rId5"/>
    <p:sldId id="263" r:id="rId6"/>
    <p:sldId id="261" r:id="rId7"/>
    <p:sldId id="264" r:id="rId8"/>
    <p:sldId id="267" r:id="rId9"/>
    <p:sldId id="270" r:id="rId10"/>
    <p:sldId id="273" r:id="rId11"/>
    <p:sldId id="283" r:id="rId12"/>
    <p:sldId id="282" r:id="rId13"/>
    <p:sldId id="272" r:id="rId14"/>
    <p:sldId id="274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168-766E-4E7F-B53B-997987B51034}" type="datetimeFigureOut">
              <a:rPr lang="en-CA" smtClean="0"/>
              <a:t>18/10/2017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1C26-70D5-46C5-B62E-C5E72B1EF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46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168-766E-4E7F-B53B-997987B51034}" type="datetimeFigureOut">
              <a:rPr lang="en-CA" smtClean="0"/>
              <a:t>18/10/2017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1C26-70D5-46C5-B62E-C5E72B1EF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528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168-766E-4E7F-B53B-997987B51034}" type="datetimeFigureOut">
              <a:rPr lang="en-CA" smtClean="0"/>
              <a:t>18/10/2017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1C26-70D5-46C5-B62E-C5E72B1EF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594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168-766E-4E7F-B53B-997987B51034}" type="datetimeFigureOut">
              <a:rPr lang="en-CA" smtClean="0"/>
              <a:t>18/10/2017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1C26-70D5-46C5-B62E-C5E72B1EF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046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168-766E-4E7F-B53B-997987B51034}" type="datetimeFigureOut">
              <a:rPr lang="en-CA" smtClean="0"/>
              <a:t>18/10/2017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1C26-70D5-46C5-B62E-C5E72B1EF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217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168-766E-4E7F-B53B-997987B51034}" type="datetimeFigureOut">
              <a:rPr lang="en-CA" smtClean="0"/>
              <a:t>18/10/2017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1C26-70D5-46C5-B62E-C5E72B1EF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858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168-766E-4E7F-B53B-997987B51034}" type="datetimeFigureOut">
              <a:rPr lang="en-CA" smtClean="0"/>
              <a:t>18/10/2017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1C26-70D5-46C5-B62E-C5E72B1EF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6886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168-766E-4E7F-B53B-997987B51034}" type="datetimeFigureOut">
              <a:rPr lang="en-CA" smtClean="0"/>
              <a:t>18/10/2017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1C26-70D5-46C5-B62E-C5E72B1EF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1866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168-766E-4E7F-B53B-997987B51034}" type="datetimeFigureOut">
              <a:rPr lang="en-CA" smtClean="0"/>
              <a:t>18/10/2017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1C26-70D5-46C5-B62E-C5E72B1EF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7301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168-766E-4E7F-B53B-997987B51034}" type="datetimeFigureOut">
              <a:rPr lang="en-CA" smtClean="0"/>
              <a:t>18/10/2017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1C26-70D5-46C5-B62E-C5E72B1EF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246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168-766E-4E7F-B53B-997987B51034}" type="datetimeFigureOut">
              <a:rPr lang="en-CA" smtClean="0"/>
              <a:t>18/10/2017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1C26-70D5-46C5-B62E-C5E72B1EF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573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14168-766E-4E7F-B53B-997987B51034}" type="datetimeFigureOut">
              <a:rPr lang="en-CA" smtClean="0"/>
              <a:t>18/10/2017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31C26-70D5-46C5-B62E-C5E72B1EF0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76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25780"/>
            <a:ext cx="9144000" cy="4503420"/>
          </a:xfrm>
        </p:spPr>
        <p:txBody>
          <a:bodyPr>
            <a:noAutofit/>
          </a:bodyPr>
          <a:lstStyle/>
          <a:p>
            <a:r>
              <a:rPr lang="en-CA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Aharoni" panose="02010803020104030203" pitchFamily="2" charset="-79"/>
              </a:rPr>
              <a:t>Introduction </a:t>
            </a:r>
            <a:br>
              <a:rPr lang="en-CA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Aharoni" panose="02010803020104030203" pitchFamily="2" charset="-79"/>
              </a:rPr>
            </a:br>
            <a:r>
              <a:rPr lang="en-CA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Aharoni" panose="02010803020104030203" pitchFamily="2" charset="-79"/>
              </a:rPr>
              <a:t>to</a:t>
            </a:r>
            <a:br>
              <a:rPr lang="en-CA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Aharoni" panose="02010803020104030203" pitchFamily="2" charset="-79"/>
              </a:rPr>
            </a:br>
            <a:r>
              <a:rPr lang="en-CA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Aharoni" panose="02010803020104030203" pitchFamily="2" charset="-79"/>
              </a:rPr>
              <a:t>Solutions </a:t>
            </a:r>
            <a:br>
              <a:rPr lang="en-CA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Aharoni" panose="02010803020104030203" pitchFamily="2" charset="-79"/>
              </a:rPr>
            </a:br>
            <a:r>
              <a:rPr lang="en-CA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Aharoni" panose="02010803020104030203" pitchFamily="2" charset="-79"/>
              </a:rPr>
              <a:t>&amp;</a:t>
            </a:r>
            <a:br>
              <a:rPr lang="en-CA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Aharoni" panose="02010803020104030203" pitchFamily="2" charset="-79"/>
              </a:rPr>
            </a:br>
            <a:r>
              <a:rPr lang="en-CA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Aharoni" panose="02010803020104030203" pitchFamily="2" charset="-79"/>
              </a:rPr>
              <a:t>Concentration</a:t>
            </a:r>
            <a:endParaRPr lang="en-CA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anose="0205070206050A020403" pitchFamily="18" charset="0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57850"/>
            <a:ext cx="9144000" cy="868680"/>
          </a:xfrm>
        </p:spPr>
        <p:txBody>
          <a:bodyPr/>
          <a:lstStyle/>
          <a:p>
            <a:r>
              <a:rPr lang="en-CA" dirty="0" smtClean="0"/>
              <a:t>October</a:t>
            </a:r>
            <a:r>
              <a:rPr lang="en-CA" dirty="0" smtClean="0"/>
              <a:t> </a:t>
            </a:r>
            <a:r>
              <a:rPr lang="en-CA" dirty="0" smtClean="0"/>
              <a:t>2017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602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2060"/>
                </a:solidFill>
                <a:latin typeface="Adobe Caslon Pro Bold" panose="0205070206050A020403" pitchFamily="18" charset="0"/>
              </a:rPr>
              <a:t>Calculate the molar concentration of the following solutions: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760" y="1825624"/>
            <a:ext cx="6331039" cy="4969479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          A 1.0 L </a:t>
            </a:r>
            <a:r>
              <a:rPr lang="en-CA" dirty="0">
                <a:solidFill>
                  <a:srgbClr val="002060"/>
                </a:solidFill>
                <a:latin typeface="Adobe Caslon Pro Bold" panose="0205070206050A020403" pitchFamily="18" charset="0"/>
              </a:rPr>
              <a:t>W</a:t>
            </a: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index</a:t>
            </a: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 </a:t>
            </a: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solution contains </a:t>
            </a: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0.143 moles of </a:t>
            </a: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ammonium hydroxide, NH</a:t>
            </a:r>
            <a:r>
              <a:rPr lang="en-CA" baseline="-250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4</a:t>
            </a: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OH. </a:t>
            </a:r>
            <a:endParaRPr lang="en-CA" dirty="0" smtClean="0">
              <a:solidFill>
                <a:srgbClr val="002060"/>
              </a:solidFill>
              <a:latin typeface="Adobe Caslon Pro Bold" panose="0205070206050A020403" pitchFamily="18" charset="0"/>
            </a:endParaRPr>
          </a:p>
          <a:p>
            <a:pPr marL="0" indent="0">
              <a:buNone/>
            </a:pPr>
            <a:r>
              <a:rPr lang="en-CA" dirty="0">
                <a:solidFill>
                  <a:srgbClr val="002060"/>
                </a:solidFill>
                <a:latin typeface="Adobe Caslon Pro Bold" panose="0205070206050A020403" pitchFamily="18" charset="0"/>
              </a:rPr>
              <a:t> </a:t>
            </a: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         </a:t>
            </a: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 </a:t>
            </a:r>
            <a:endParaRPr lang="en-CA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470910" cy="4351338"/>
          </a:xfrm>
        </p:spPr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pic>
        <p:nvPicPr>
          <p:cNvPr id="1026" name="Picture 2" descr="Image result for winde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4"/>
            <a:ext cx="3405488" cy="389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10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2060"/>
                </a:solidFill>
                <a:latin typeface="Adobe Caslon Pro Bold" panose="0205070206050A020403" pitchFamily="18" charset="0"/>
              </a:rPr>
              <a:t>Calculate the molar concentration of the following solutions: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760" y="1825624"/>
            <a:ext cx="6331039" cy="4969479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  </a:t>
            </a: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A 250 mL bottle of apple juice contains 0.139 moles of sugar, C</a:t>
            </a:r>
            <a:r>
              <a:rPr lang="en-CA" baseline="-250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6</a:t>
            </a: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H</a:t>
            </a:r>
            <a:r>
              <a:rPr lang="en-CA" baseline="-250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12</a:t>
            </a: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O</a:t>
            </a:r>
            <a:r>
              <a:rPr lang="en-CA" baseline="-250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6</a:t>
            </a: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.</a:t>
            </a:r>
            <a:endParaRPr lang="en-CA" dirty="0" smtClean="0">
              <a:solidFill>
                <a:srgbClr val="002060"/>
              </a:solidFill>
              <a:latin typeface="Adobe Caslon Pro Bold" panose="0205070206050A020403" pitchFamily="18" charset="0"/>
            </a:endParaRPr>
          </a:p>
          <a:p>
            <a:pPr marL="0" indent="0">
              <a:buNone/>
            </a:pPr>
            <a:r>
              <a:rPr lang="en-CA" dirty="0">
                <a:solidFill>
                  <a:srgbClr val="002060"/>
                </a:solidFill>
                <a:latin typeface="Adobe Caslon Pro Bold" panose="0205070206050A020403" pitchFamily="18" charset="0"/>
              </a:rPr>
              <a:t> </a:t>
            </a: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         </a:t>
            </a: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 </a:t>
            </a:r>
            <a:endParaRPr lang="en-CA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7" name="Picture 2" descr="Image result for apple jui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66156"/>
            <a:ext cx="3470275" cy="347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61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2060"/>
                </a:solidFill>
                <a:latin typeface="Adobe Caslon Pro Bold" panose="0205070206050A020403" pitchFamily="18" charset="0"/>
              </a:rPr>
              <a:t>Calculate the molar concentration of the following solutions: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1825624"/>
            <a:ext cx="7170420" cy="4969479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          A 1.0 L saline solution contains 0.900 g of </a:t>
            </a:r>
          </a:p>
          <a:p>
            <a:pPr marL="0" indent="0">
              <a:buNone/>
            </a:pPr>
            <a:r>
              <a:rPr lang="en-CA" dirty="0">
                <a:solidFill>
                  <a:srgbClr val="002060"/>
                </a:solidFill>
                <a:latin typeface="Adobe Caslon Pro Bold" panose="0205070206050A020403" pitchFamily="18" charset="0"/>
              </a:rPr>
              <a:t> </a:t>
            </a: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         </a:t>
            </a:r>
            <a:r>
              <a:rPr lang="en-CA" dirty="0" err="1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NaCl</a:t>
            </a: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. </a:t>
            </a:r>
            <a:endParaRPr lang="en-CA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470910" cy="4351338"/>
          </a:xfrm>
        </p:spPr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pic>
        <p:nvPicPr>
          <p:cNvPr id="2050" name="Picture 2" descr="http://i5.walmartimages.com/dfw/dce07b8c-22af/k2-_f0cc3d89-2f46-4623-b637-dbf6ef12f520.v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" y="1890713"/>
            <a:ext cx="4050665" cy="405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68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2060"/>
                </a:solidFill>
                <a:latin typeface="Adobe Caslon Pro Bold" panose="0205070206050A020403" pitchFamily="18" charset="0"/>
              </a:rPr>
              <a:t>Calculate the molar concentration of the following solutions: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1825624"/>
            <a:ext cx="7170420" cy="4969479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A 3.75 L container of typical household bleach contains 196.88 g of sodium hypochlorite, </a:t>
            </a:r>
            <a:r>
              <a:rPr lang="en-CA" dirty="0" err="1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NaOCl</a:t>
            </a: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. </a:t>
            </a:r>
            <a:endParaRPr lang="en-CA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1028" name="Picture 4" descr="http://modernsurvivalblog.com/wp-content/uploads/2010/10/how-to-purify-water-with-bleac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65910"/>
            <a:ext cx="3116580" cy="509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87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2060"/>
                </a:solidFill>
                <a:latin typeface="Adobe Caslon Pro Bold" panose="0205070206050A020403" pitchFamily="18" charset="0"/>
              </a:rPr>
              <a:t>Calculate the molar concentration of the following solutions: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1825624"/>
            <a:ext cx="7170420" cy="4969479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A 360 mL serving of coke contains 39 g of fructose,  C</a:t>
            </a:r>
            <a:r>
              <a:rPr lang="en-CA" baseline="-250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6</a:t>
            </a: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H</a:t>
            </a:r>
            <a:r>
              <a:rPr lang="en-CA" baseline="-250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12</a:t>
            </a: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O</a:t>
            </a:r>
            <a:r>
              <a:rPr lang="en-CA" baseline="-250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6</a:t>
            </a:r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.</a:t>
            </a:r>
            <a:endParaRPr lang="en-CA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85" y="1825624"/>
            <a:ext cx="3061709" cy="4351338"/>
          </a:xfrm>
        </p:spPr>
      </p:pic>
    </p:spTree>
    <p:extLst>
      <p:ext uri="{BB962C8B-B14F-4D97-AF65-F5344CB8AC3E}">
        <p14:creationId xmlns:p14="http://schemas.microsoft.com/office/powerpoint/2010/main" val="149645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50174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You are asked to make 150.00 mL of 0.500 mol/L nickel (II) chloride solution. 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1814" y="2105025"/>
            <a:ext cx="5791986" cy="46900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>
                <a:solidFill>
                  <a:srgbClr val="002060"/>
                </a:solidFill>
                <a:latin typeface="Adobe Caslon Pro Bold" panose="0205070206050A020403" pitchFamily="18" charset="0"/>
              </a:rPr>
              <a:t>How many grams of </a:t>
            </a:r>
            <a:r>
              <a:rPr lang="en-CA" sz="36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nickel (II) chloride </a:t>
            </a:r>
            <a:r>
              <a:rPr lang="en-CA" sz="3600" dirty="0">
                <a:solidFill>
                  <a:srgbClr val="002060"/>
                </a:solidFill>
                <a:latin typeface="Adobe Caslon Pro Bold" panose="0205070206050A020403" pitchFamily="18" charset="0"/>
              </a:rPr>
              <a:t>would you need to mass out?</a:t>
            </a:r>
          </a:p>
        </p:txBody>
      </p:sp>
      <p:pic>
        <p:nvPicPr>
          <p:cNvPr id="1026" name="Picture 2" descr="http://cdn.c.photoshelter.com/img-get/I0000s2WtHPF__M4/s/860/860/Fphoto-50190011A-2R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79" y="2105025"/>
            <a:ext cx="3413339" cy="422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73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0117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 smtClean="0">
                <a:solidFill>
                  <a:srgbClr val="002060"/>
                </a:solidFill>
                <a:latin typeface="Adobe Caslon Pro Bold" panose="0205070206050A020403" pitchFamily="18" charset="0"/>
                <a:cs typeface="Aharoni" panose="02010803020104030203" pitchFamily="2" charset="-79"/>
              </a:rPr>
              <a:t>Solutions</a:t>
            </a:r>
            <a:endParaRPr lang="en-CA" sz="4800" b="1" dirty="0">
              <a:solidFill>
                <a:srgbClr val="002060"/>
              </a:solidFill>
              <a:latin typeface="Adobe Caslon Pro Bold" panose="0205070206050A020403" pitchFamily="18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Solute: </a:t>
            </a:r>
          </a:p>
          <a:p>
            <a:r>
              <a:rPr lang="en-CA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the substance that gets dissolved</a:t>
            </a:r>
          </a:p>
          <a:p>
            <a:r>
              <a:rPr lang="en-CA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c</a:t>
            </a:r>
            <a:r>
              <a:rPr lang="en-CA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an be solid, liquid or gas</a:t>
            </a:r>
          </a:p>
          <a:p>
            <a:pPr marL="0" indent="0">
              <a:buNone/>
            </a:pPr>
            <a:endParaRPr lang="en-CA" sz="4000" b="1" dirty="0" smtClean="0">
              <a:solidFill>
                <a:srgbClr val="002060"/>
              </a:solidFill>
              <a:latin typeface="Adobe Caslon Pro Bold" panose="0205070206050A020403" pitchFamily="18" charset="0"/>
            </a:endParaRPr>
          </a:p>
          <a:p>
            <a:pPr marL="0" indent="0">
              <a:buNone/>
            </a:pPr>
            <a:r>
              <a:rPr lang="en-CA" sz="4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Solvent:</a:t>
            </a:r>
            <a:r>
              <a:rPr lang="en-CA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 </a:t>
            </a:r>
          </a:p>
          <a:p>
            <a:r>
              <a:rPr lang="en-CA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the substance that does the dissolving</a:t>
            </a:r>
          </a:p>
          <a:p>
            <a:r>
              <a:rPr lang="en-C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c</a:t>
            </a:r>
            <a:r>
              <a:rPr lang="en-CA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an be solid, liquid or gas</a:t>
            </a:r>
          </a:p>
          <a:p>
            <a:r>
              <a:rPr lang="en-C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w</a:t>
            </a:r>
            <a:r>
              <a:rPr lang="en-CA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e will be using water as the solvent</a:t>
            </a:r>
            <a:endParaRPr lang="en-CA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5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0117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 smtClean="0">
                <a:solidFill>
                  <a:srgbClr val="002060"/>
                </a:solidFill>
                <a:latin typeface="Adobe Caslon Pro Bold" panose="0205070206050A020403" pitchFamily="18" charset="0"/>
                <a:cs typeface="Aharoni" panose="02010803020104030203" pitchFamily="2" charset="-79"/>
              </a:rPr>
              <a:t>CONCENTRATION:</a:t>
            </a:r>
            <a:endParaRPr lang="en-CA" sz="4800" b="1" dirty="0">
              <a:solidFill>
                <a:srgbClr val="002060"/>
              </a:solidFill>
              <a:latin typeface="Adobe Caslon Pro Bold" panose="0205070206050A020403" pitchFamily="18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943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CA" sz="4000" b="1" dirty="0" smtClean="0">
              <a:latin typeface="Adobe Caslon Pro Bold" panose="0205070206050A0204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CA" sz="4000" b="1" dirty="0">
              <a:latin typeface="Adobe Caslon Pro Bold" panose="0205070206050A0204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CA" sz="4000" b="1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Describes the amount of solute in a given volume of solution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CA" sz="4000" b="1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CA" sz="4000" b="1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Can be expressed as: percent, ppm or molar concentration</a:t>
            </a:r>
          </a:p>
        </p:txBody>
      </p:sp>
    </p:spTree>
    <p:extLst>
      <p:ext uri="{BB962C8B-B14F-4D97-AF65-F5344CB8AC3E}">
        <p14:creationId xmlns:p14="http://schemas.microsoft.com/office/powerpoint/2010/main" val="231720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b="1" dirty="0" smtClean="0">
                <a:solidFill>
                  <a:srgbClr val="002060"/>
                </a:solidFill>
                <a:latin typeface="Adobe Caslon Pro Bold" panose="0205070206050A020403" pitchFamily="18" charset="0"/>
                <a:cs typeface="Aharoni" panose="02010803020104030203" pitchFamily="2" charset="-79"/>
              </a:rPr>
              <a:t>1) Percent: volume per volume (v/v)</a:t>
            </a:r>
            <a:endParaRPr lang="en-CA" sz="4800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3% v/v means:</a:t>
            </a:r>
          </a:p>
          <a:p>
            <a:pPr marL="0" indent="0">
              <a:buNone/>
            </a:pPr>
            <a:r>
              <a:rPr lang="en-CA" sz="36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3 mL of H</a:t>
            </a:r>
            <a:r>
              <a:rPr lang="en-CA" sz="3600" baseline="-250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2</a:t>
            </a:r>
            <a:r>
              <a:rPr lang="en-CA" sz="36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O</a:t>
            </a:r>
            <a:r>
              <a:rPr lang="en-CA" sz="3600" baseline="-250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2(l)</a:t>
            </a:r>
            <a:r>
              <a:rPr lang="en-CA" sz="36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 / 100 mL hydrogen peroxide solution</a:t>
            </a:r>
            <a:endParaRPr lang="en-CA" sz="3600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" y="1183080"/>
            <a:ext cx="3175188" cy="5636428"/>
          </a:xfrm>
        </p:spPr>
      </p:pic>
    </p:spTree>
    <p:extLst>
      <p:ext uri="{BB962C8B-B14F-4D97-AF65-F5344CB8AC3E}">
        <p14:creationId xmlns:p14="http://schemas.microsoft.com/office/powerpoint/2010/main" val="22336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b="1" dirty="0" smtClean="0">
                <a:solidFill>
                  <a:srgbClr val="002060"/>
                </a:solidFill>
                <a:latin typeface="Adobe Caslon Pro Bold" panose="0205070206050A020403" pitchFamily="18" charset="0"/>
                <a:cs typeface="Aharoni" panose="02010803020104030203" pitchFamily="2" charset="-79"/>
              </a:rPr>
              <a:t>Percent</a:t>
            </a:r>
            <a:r>
              <a:rPr lang="en-CA" sz="4800" b="1" dirty="0">
                <a:solidFill>
                  <a:srgbClr val="002060"/>
                </a:solidFill>
                <a:latin typeface="Adobe Caslon Pro Bold" panose="0205070206050A020403" pitchFamily="18" charset="0"/>
                <a:cs typeface="Aharoni" panose="02010803020104030203" pitchFamily="2" charset="-79"/>
              </a:rPr>
              <a:t>: </a:t>
            </a:r>
            <a:r>
              <a:rPr lang="en-CA" sz="4800" b="1" dirty="0" smtClean="0">
                <a:solidFill>
                  <a:srgbClr val="002060"/>
                </a:solidFill>
                <a:latin typeface="Adobe Caslon Pro Bold" panose="0205070206050A020403" pitchFamily="18" charset="0"/>
                <a:cs typeface="Aharoni" panose="02010803020104030203" pitchFamily="2" charset="-79"/>
              </a:rPr>
              <a:t>mass </a:t>
            </a:r>
            <a:r>
              <a:rPr lang="en-CA" sz="4800" b="1" dirty="0">
                <a:solidFill>
                  <a:srgbClr val="002060"/>
                </a:solidFill>
                <a:latin typeface="Adobe Caslon Pro Bold" panose="0205070206050A020403" pitchFamily="18" charset="0"/>
                <a:cs typeface="Aharoni" panose="02010803020104030203" pitchFamily="2" charset="-79"/>
              </a:rPr>
              <a:t>per volume </a:t>
            </a:r>
            <a:r>
              <a:rPr lang="en-CA" sz="4800" b="1" dirty="0" smtClean="0">
                <a:solidFill>
                  <a:srgbClr val="002060"/>
                </a:solidFill>
                <a:latin typeface="Adobe Caslon Pro Bold" panose="0205070206050A020403" pitchFamily="18" charset="0"/>
                <a:cs typeface="Aharoni" panose="02010803020104030203" pitchFamily="2" charset="-79"/>
              </a:rPr>
              <a:t>(m/v</a:t>
            </a:r>
            <a:r>
              <a:rPr lang="en-CA" sz="4800" b="1" dirty="0">
                <a:solidFill>
                  <a:srgbClr val="002060"/>
                </a:solidFill>
                <a:latin typeface="Adobe Caslon Pro Bold" panose="0205070206050A020403" pitchFamily="18" charset="0"/>
                <a:cs typeface="Aharoni" panose="02010803020104030203" pitchFamily="2" charset="-79"/>
              </a:rPr>
              <a:t>)</a:t>
            </a:r>
            <a:endParaRPr lang="en-CA" sz="4800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>
                <a:solidFill>
                  <a:srgbClr val="002060"/>
                </a:solidFill>
                <a:latin typeface="Adobe Caslon Pro Bold" panose="0205070206050A020403" pitchFamily="18" charset="0"/>
              </a:rPr>
              <a:t>2</a:t>
            </a:r>
            <a:r>
              <a:rPr lang="en-CA" sz="36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% m/v means:</a:t>
            </a:r>
          </a:p>
          <a:p>
            <a:pPr marL="0" indent="0">
              <a:buNone/>
            </a:pPr>
            <a:r>
              <a:rPr lang="en-CA" sz="3600" dirty="0">
                <a:solidFill>
                  <a:srgbClr val="002060"/>
                </a:solidFill>
                <a:latin typeface="Adobe Caslon Pro Bold" panose="0205070206050A020403" pitchFamily="18" charset="0"/>
              </a:rPr>
              <a:t>2</a:t>
            </a:r>
            <a:r>
              <a:rPr lang="en-CA" sz="36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 grams of milk fat/ 100 mL milk solution</a:t>
            </a:r>
            <a:endParaRPr lang="en-CA" sz="3600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80" y="1411142"/>
            <a:ext cx="3166788" cy="5355418"/>
          </a:xfrm>
        </p:spPr>
      </p:pic>
    </p:spTree>
    <p:extLst>
      <p:ext uri="{BB962C8B-B14F-4D97-AF65-F5344CB8AC3E}">
        <p14:creationId xmlns:p14="http://schemas.microsoft.com/office/powerpoint/2010/main" val="120697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b="1" dirty="0" smtClean="0">
                <a:solidFill>
                  <a:srgbClr val="002060"/>
                </a:solidFill>
                <a:latin typeface="Adobe Caslon Pro Bold" panose="0205070206050A020403" pitchFamily="18" charset="0"/>
                <a:cs typeface="Aharoni" panose="02010803020104030203" pitchFamily="2" charset="-79"/>
              </a:rPr>
              <a:t>Percent: mass per mass (m/m)</a:t>
            </a:r>
            <a:endParaRPr lang="en-CA" sz="4800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Brass:</a:t>
            </a:r>
          </a:p>
          <a:p>
            <a:pPr marL="0" indent="0">
              <a:buNone/>
            </a:pPr>
            <a:r>
              <a:rPr lang="en-CA" sz="36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67% copper</a:t>
            </a:r>
          </a:p>
          <a:p>
            <a:pPr marL="0" indent="0">
              <a:buNone/>
            </a:pPr>
            <a:r>
              <a:rPr lang="en-CA" sz="36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33% zinc</a:t>
            </a:r>
            <a:endParaRPr lang="en-CA" sz="3600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4102" name="Picture 6" descr="http://www.alcammetals.com/wp-content/uploads/Brass-Bar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03" y="1989221"/>
            <a:ext cx="5211960" cy="373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51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b="1" dirty="0" smtClean="0">
                <a:solidFill>
                  <a:srgbClr val="002060"/>
                </a:solidFill>
                <a:latin typeface="Adobe Caslon Pro Bold" panose="0205070206050A020403" pitchFamily="18" charset="0"/>
                <a:cs typeface="Aharoni" panose="02010803020104030203" pitchFamily="2" charset="-79"/>
              </a:rPr>
              <a:t>14 karat gold</a:t>
            </a:r>
            <a:endParaRPr lang="en-CA" sz="4800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A" sz="3600" dirty="0" smtClean="0">
              <a:latin typeface="Adobe Caslon Pro Bold" panose="0205070206050A020403" pitchFamily="18" charset="0"/>
            </a:endParaRPr>
          </a:p>
          <a:p>
            <a:pPr marL="0" indent="0">
              <a:buNone/>
            </a:pPr>
            <a:r>
              <a:rPr lang="en-CA" sz="36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14 parts pure gold</a:t>
            </a:r>
          </a:p>
          <a:p>
            <a:pPr marL="0" indent="0">
              <a:buNone/>
            </a:pPr>
            <a:r>
              <a:rPr lang="en-CA" sz="36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10 parts other metals </a:t>
            </a:r>
            <a:r>
              <a:rPr lang="en-CA" sz="3600" u="sng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(copper, silver zinc)</a:t>
            </a:r>
          </a:p>
          <a:p>
            <a:pPr marL="0" indent="0">
              <a:buNone/>
            </a:pPr>
            <a:r>
              <a:rPr lang="en-CA" sz="36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24 </a:t>
            </a:r>
            <a:r>
              <a:rPr lang="en-CA" sz="3600" dirty="0" err="1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kt</a:t>
            </a:r>
            <a:endParaRPr lang="en-CA" sz="3600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6" name="Picture 2" descr="http://pics.goodoletom.com/082311AJ01DR/1314127568_14-Karat-Yellow-Gold-Ring-Lab-Opal-Size-7.75_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134"/>
            <a:ext cx="5181600" cy="373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38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002060"/>
                </a:solidFill>
                <a:latin typeface="Adobe Caslon Pro Bold" panose="0205070206050A020403" pitchFamily="18" charset="0"/>
                <a:cs typeface="Aharoni" panose="02010803020104030203" pitchFamily="2" charset="-79"/>
              </a:rPr>
              <a:t>2</a:t>
            </a:r>
            <a:r>
              <a:rPr lang="en-CA" sz="4800" b="1" dirty="0" smtClean="0">
                <a:solidFill>
                  <a:srgbClr val="002060"/>
                </a:solidFill>
                <a:latin typeface="Adobe Caslon Pro Bold" panose="0205070206050A020403" pitchFamily="18" charset="0"/>
                <a:cs typeface="Aharoni" panose="02010803020104030203" pitchFamily="2" charset="-79"/>
              </a:rPr>
              <a:t>) Parts per million and parts per billion</a:t>
            </a:r>
            <a:endParaRPr lang="en-CA" sz="4800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43334" y="1825625"/>
            <a:ext cx="4010465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CA" sz="36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Used when concentrations are very low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36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50 ppm calcium</a:t>
            </a:r>
          </a:p>
          <a:p>
            <a:pPr marL="0" indent="0">
              <a:buNone/>
            </a:pPr>
            <a:r>
              <a:rPr lang="en-CA" sz="36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=&gt; 50 drops of calcium for every 1000000 drops of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06" y="1690687"/>
            <a:ext cx="6287144" cy="49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002060"/>
                </a:solidFill>
                <a:latin typeface="Adobe Caslon Pro Bold" panose="0205070206050A020403" pitchFamily="18" charset="0"/>
                <a:cs typeface="Aharoni" panose="02010803020104030203" pitchFamily="2" charset="-79"/>
              </a:rPr>
              <a:t>3</a:t>
            </a:r>
            <a:r>
              <a:rPr lang="en-CA" sz="4800" b="1" dirty="0" smtClean="0">
                <a:solidFill>
                  <a:srgbClr val="002060"/>
                </a:solidFill>
                <a:latin typeface="Adobe Caslon Pro Bold" panose="0205070206050A020403" pitchFamily="18" charset="0"/>
                <a:cs typeface="Aharoni" panose="02010803020104030203" pitchFamily="2" charset="-79"/>
              </a:rPr>
              <a:t>) MOLAR CONCENTRATION</a:t>
            </a:r>
            <a:endParaRPr lang="en-CA" sz="4800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6530" y="1825625"/>
            <a:ext cx="482727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CA" sz="3600" b="1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This is the one used in chemistry.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3600" b="1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Is the number of moles of solute in 1 L of solution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3600" b="1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Units are mol/L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3600" b="1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C = n/V</a:t>
            </a:r>
            <a:endParaRPr lang="en-CA" sz="3600" b="1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7" name="Picture 4" descr="http://www.chemistryland.com/CHM151S/04-Solutions/liquids/ChemicalReagent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2" y="1303020"/>
            <a:ext cx="5930188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23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363</Words>
  <Application>Microsoft Office PowerPoint</Application>
  <PresentationFormat>Widescreen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Adobe Caslon Pro Bold</vt:lpstr>
      <vt:lpstr>Aharoni</vt:lpstr>
      <vt:lpstr>Arial</vt:lpstr>
      <vt:lpstr>Calibri</vt:lpstr>
      <vt:lpstr>Calibri Light</vt:lpstr>
      <vt:lpstr>Wingdings</vt:lpstr>
      <vt:lpstr>Office Theme</vt:lpstr>
      <vt:lpstr>Introduction  to Solutions  &amp; Concentration</vt:lpstr>
      <vt:lpstr>Solutions</vt:lpstr>
      <vt:lpstr>CONCENTRATION:</vt:lpstr>
      <vt:lpstr>1) Percent: volume per volume (v/v)</vt:lpstr>
      <vt:lpstr>Percent: mass per volume (m/v)</vt:lpstr>
      <vt:lpstr>Percent: mass per mass (m/m)</vt:lpstr>
      <vt:lpstr>14 karat gold</vt:lpstr>
      <vt:lpstr>2) Parts per million and parts per billion</vt:lpstr>
      <vt:lpstr>3) MOLAR CONCENTRATION</vt:lpstr>
      <vt:lpstr>Calculate the molar concentration of the following solutions:</vt:lpstr>
      <vt:lpstr>Calculate the molar concentration of the following solutions:</vt:lpstr>
      <vt:lpstr>Calculate the molar concentration of the following solutions:</vt:lpstr>
      <vt:lpstr>Calculate the molar concentration of the following solutions:</vt:lpstr>
      <vt:lpstr>Calculate the molar concentration of the following solutions:</vt:lpstr>
      <vt:lpstr>You are asked to make 150.00 mL of 0.500 mol/L nickel (II) chloride solution. </vt:lpstr>
    </vt:vector>
  </TitlesOfParts>
  <Company>HWDSB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Concentration</dc:title>
  <dc:creator>Darlene Wall [Staff]</dc:creator>
  <cp:lastModifiedBy>Darlene Wall [Staff]</cp:lastModifiedBy>
  <cp:revision>71</cp:revision>
  <dcterms:created xsi:type="dcterms:W3CDTF">2015-05-11T16:23:28Z</dcterms:created>
  <dcterms:modified xsi:type="dcterms:W3CDTF">2017-10-18T17:42:50Z</dcterms:modified>
</cp:coreProperties>
</file>